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266" r:id="rId3"/>
    <p:sldId id="258" r:id="rId4"/>
    <p:sldId id="271" r:id="rId5"/>
    <p:sldId id="270" r:id="rId6"/>
    <p:sldId id="263" r:id="rId7"/>
    <p:sldId id="273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800"/>
    <a:srgbClr val="010302"/>
    <a:srgbClr val="008A00"/>
    <a:srgbClr val="010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4" autoAdjust="0"/>
    <p:restoredTop sz="75082" autoAdjust="0"/>
  </p:normalViewPr>
  <p:slideViewPr>
    <p:cSldViewPr snapToGrid="0">
      <p:cViewPr varScale="1">
        <p:scale>
          <a:sx n="60" d="100"/>
          <a:sy n="60" d="100"/>
        </p:scale>
        <p:origin x="72" y="6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461F3-0082-4629-9B6A-1D2B4F94DF1D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6F14D5-620D-405B-A981-50C69CE06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320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 </a:t>
            </a:r>
            <a:r>
              <a:rPr lang="en-US" altLang="ko-KR" dirty="0" smtClean="0"/>
              <a:t>trip record </a:t>
            </a:r>
            <a:r>
              <a:rPr lang="ko-KR" altLang="en-US" dirty="0" smtClean="0"/>
              <a:t>프로젝트를 </a:t>
            </a:r>
            <a:r>
              <a:rPr lang="ko-KR" altLang="en-US" dirty="0" err="1" smtClean="0"/>
              <a:t>맡게된</a:t>
            </a:r>
            <a:r>
              <a:rPr lang="ko-KR" altLang="en-US" dirty="0" smtClean="0"/>
              <a:t> </a:t>
            </a:r>
            <a:r>
              <a:rPr lang="en-US" altLang="ko-KR" dirty="0" smtClean="0"/>
              <a:t>6</a:t>
            </a:r>
            <a:r>
              <a:rPr lang="ko-KR" altLang="en-US" dirty="0" smtClean="0"/>
              <a:t>조입니다</a:t>
            </a:r>
            <a:r>
              <a:rPr lang="en-US" altLang="ko-KR" dirty="0" smtClean="0"/>
              <a:t>~^^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6F14D5-620D-405B-A981-50C69CE06C6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459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프로젝트에 대해 소개해드리겠습니다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기존에 </a:t>
            </a:r>
            <a:r>
              <a:rPr lang="ko-KR" altLang="en-US" dirty="0" err="1" smtClean="0"/>
              <a:t>카카오맵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네이버지도에서 관광지나 장소를 검색하면 장소에 대한 </a:t>
            </a:r>
            <a:r>
              <a:rPr lang="ko-KR" altLang="en-US" dirty="0" err="1" smtClean="0"/>
              <a:t>정보랑</a:t>
            </a:r>
            <a:r>
              <a:rPr lang="ko-KR" altLang="en-US" dirty="0" smtClean="0"/>
              <a:t> 리뷰만 볼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하지만 검색 기록에서 장소가 포함된 블로그 글은 따로 찾아 볼 수 없었습니다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하지만 저희 </a:t>
            </a:r>
            <a:r>
              <a:rPr lang="en-US" altLang="ko-KR" dirty="0" smtClean="0"/>
              <a:t>trip record </a:t>
            </a:r>
            <a:r>
              <a:rPr lang="ko-KR" altLang="en-US" dirty="0" smtClean="0"/>
              <a:t>는 키워드로 검색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장소에 대한 </a:t>
            </a:r>
            <a:r>
              <a:rPr lang="ko-KR" altLang="en-US" dirty="0" err="1" smtClean="0"/>
              <a:t>리뷰뿐만</a:t>
            </a:r>
            <a:r>
              <a:rPr lang="ko-KR" altLang="en-US" dirty="0" smtClean="0"/>
              <a:t> 아니라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장소가 포함된 여행경로까지 같이 확인할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따라서 검색 기능과 여행 경로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핫플레이스에</a:t>
            </a:r>
            <a:r>
              <a:rPr lang="ko-KR" altLang="en-US" dirty="0" smtClean="0"/>
              <a:t> 대한 리뷰 기능이 저희 서비스와 기존 지도 어플리케이션과의 차별점이라고 볼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6F14D5-620D-405B-A981-50C69CE06C6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213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프로젝트의 구조에 대해 설명 드리겠습니다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프론트엔드는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vue.js </a:t>
            </a:r>
            <a:r>
              <a:rPr lang="ko-KR" altLang="en-US" dirty="0" smtClean="0"/>
              <a:t>프레임워크를 사용했으며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싱글 페이지 애플리케이션을 구현하기 위해 </a:t>
            </a:r>
            <a:r>
              <a:rPr lang="en-US" altLang="ko-KR" dirty="0" smtClean="0"/>
              <a:t>router</a:t>
            </a:r>
            <a:r>
              <a:rPr lang="ko-KR" altLang="en-US" dirty="0" smtClean="0"/>
              <a:t>를 이용해서 페이지를 이동했습니다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상태 관리를 위해 </a:t>
            </a:r>
            <a:r>
              <a:rPr lang="en-US" altLang="ko-KR" dirty="0" err="1" smtClean="0"/>
              <a:t>vuex</a:t>
            </a:r>
            <a:r>
              <a:rPr lang="ko-KR" altLang="en-US" dirty="0" smtClean="0"/>
              <a:t>를 사용했으며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axios</a:t>
            </a:r>
            <a:r>
              <a:rPr lang="ko-KR" altLang="en-US" dirty="0" smtClean="0"/>
              <a:t>를 통해 </a:t>
            </a:r>
            <a:r>
              <a:rPr lang="ko-KR" altLang="en-US" dirty="0" err="1" smtClean="0"/>
              <a:t>백엔드와의</a:t>
            </a:r>
            <a:r>
              <a:rPr lang="ko-KR" altLang="en-US" dirty="0" smtClean="0"/>
              <a:t> 통신을 구현했습니다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Backend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springboot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프레임워크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베이스는 </a:t>
            </a:r>
            <a:r>
              <a:rPr lang="en-US" altLang="ko-KR" dirty="0" err="1" smtClean="0"/>
              <a:t>mysql</a:t>
            </a:r>
            <a:r>
              <a:rPr lang="ko-KR" altLang="en-US" dirty="0" smtClean="0"/>
              <a:t>로 구현하였습니다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6F14D5-620D-405B-A981-50C69CE06C6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802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 smtClean="0">
                <a:solidFill>
                  <a:srgbClr val="2C3E50"/>
                </a:solidFill>
                <a:effectLst/>
                <a:latin typeface="-apple-system"/>
              </a:rPr>
              <a:t>저희 프로젝트의 핵심 기술은 </a:t>
            </a:r>
            <a:r>
              <a:rPr lang="en-US" altLang="ko-KR" b="0" i="0" dirty="0" smtClean="0">
                <a:solidFill>
                  <a:srgbClr val="2C3E50"/>
                </a:solidFill>
                <a:effectLst/>
                <a:latin typeface="-apple-system"/>
              </a:rPr>
              <a:t>VUEX</a:t>
            </a:r>
            <a:r>
              <a:rPr lang="ko-KR" altLang="en-US" b="0" i="0" dirty="0" smtClean="0">
                <a:solidFill>
                  <a:srgbClr val="2C3E50"/>
                </a:solidFill>
                <a:effectLst/>
                <a:latin typeface="-apple-system"/>
              </a:rPr>
              <a:t>입니다</a:t>
            </a:r>
            <a:r>
              <a:rPr lang="en-US" altLang="ko-KR" b="0" i="0" dirty="0" smtClean="0">
                <a:solidFill>
                  <a:srgbClr val="2C3E50"/>
                </a:solidFill>
                <a:effectLst/>
                <a:latin typeface="-apple-system"/>
              </a:rPr>
              <a:t>.</a:t>
            </a:r>
          </a:p>
          <a:p>
            <a:r>
              <a:rPr lang="ko-KR" altLang="en-US" b="0" i="0" dirty="0" smtClean="0">
                <a:solidFill>
                  <a:srgbClr val="2C3E50"/>
                </a:solidFill>
                <a:effectLst/>
                <a:latin typeface="-apple-system"/>
              </a:rPr>
              <a:t>검색 기능과 글 작성 부분에 있는 여러 컴포넌트간의 </a:t>
            </a:r>
            <a:r>
              <a:rPr lang="ko-KR" altLang="en-US" b="0" i="0" dirty="0" err="1" smtClean="0">
                <a:solidFill>
                  <a:srgbClr val="2C3E50"/>
                </a:solidFill>
                <a:effectLst/>
                <a:latin typeface="-apple-system"/>
              </a:rPr>
              <a:t>결합도를</a:t>
            </a:r>
            <a:r>
              <a:rPr lang="ko-KR" altLang="en-US" b="0" i="0" dirty="0" smtClean="0">
                <a:solidFill>
                  <a:srgbClr val="2C3E50"/>
                </a:solidFill>
                <a:effectLst/>
                <a:latin typeface="-apple-system"/>
              </a:rPr>
              <a:t> 낮추고</a:t>
            </a:r>
            <a:r>
              <a:rPr lang="en-US" altLang="ko-KR" b="0" i="0" dirty="0" smtClean="0">
                <a:solidFill>
                  <a:srgbClr val="2C3E50"/>
                </a:solidFill>
                <a:effectLst/>
                <a:latin typeface="-apple-system"/>
              </a:rPr>
              <a:t>, </a:t>
            </a:r>
            <a:r>
              <a:rPr lang="ko-KR" altLang="en-US" b="0" i="0" dirty="0" err="1" smtClean="0">
                <a:solidFill>
                  <a:srgbClr val="2C3E50"/>
                </a:solidFill>
                <a:effectLst/>
                <a:latin typeface="-apple-system"/>
              </a:rPr>
              <a:t>카카오맵의</a:t>
            </a:r>
            <a:r>
              <a:rPr lang="ko-KR" altLang="en-US" b="0" i="0" dirty="0" smtClean="0">
                <a:solidFill>
                  <a:srgbClr val="2C3E50"/>
                </a:solidFill>
                <a:effectLst/>
                <a:latin typeface="-apple-system"/>
              </a:rPr>
              <a:t> 특성 상 최신의 데이터를 </a:t>
            </a:r>
            <a:r>
              <a:rPr lang="ko-KR" altLang="en-US" b="0" i="0" dirty="0" err="1" smtClean="0">
                <a:solidFill>
                  <a:srgbClr val="2C3E50"/>
                </a:solidFill>
                <a:effectLst/>
                <a:latin typeface="-apple-system"/>
              </a:rPr>
              <a:t>유지해야돼서</a:t>
            </a:r>
            <a:r>
              <a:rPr lang="en-US" altLang="ko-KR" b="0" i="0" dirty="0" smtClean="0">
                <a:solidFill>
                  <a:srgbClr val="2C3E50"/>
                </a:solidFill>
                <a:effectLst/>
                <a:latin typeface="-apple-system"/>
              </a:rPr>
              <a:t>, </a:t>
            </a:r>
            <a:r>
              <a:rPr lang="ko-KR" altLang="en-US" b="0" i="0" dirty="0" smtClean="0">
                <a:solidFill>
                  <a:srgbClr val="2C3E50"/>
                </a:solidFill>
                <a:effectLst/>
                <a:latin typeface="-apple-system"/>
              </a:rPr>
              <a:t>중앙집중식 저장소의 역할을 하는 </a:t>
            </a:r>
            <a:r>
              <a:rPr lang="en-US" altLang="ko-KR" b="0" i="0" dirty="0" err="1" smtClean="0">
                <a:solidFill>
                  <a:srgbClr val="2C3E50"/>
                </a:solidFill>
                <a:effectLst/>
                <a:latin typeface="-apple-system"/>
              </a:rPr>
              <a:t>vuex</a:t>
            </a:r>
            <a:r>
              <a:rPr lang="ko-KR" altLang="en-US" b="0" i="0" dirty="0" smtClean="0">
                <a:solidFill>
                  <a:srgbClr val="2C3E50"/>
                </a:solidFill>
                <a:effectLst/>
                <a:latin typeface="-apple-system"/>
              </a:rPr>
              <a:t>를 사용했습니다</a:t>
            </a:r>
            <a:r>
              <a:rPr lang="en-US" altLang="ko-KR" b="0" i="0" dirty="0" smtClean="0">
                <a:solidFill>
                  <a:srgbClr val="2C3E50"/>
                </a:solidFill>
                <a:effectLst/>
                <a:latin typeface="-apple-system"/>
              </a:rPr>
              <a:t>.</a:t>
            </a:r>
          </a:p>
          <a:p>
            <a:r>
              <a:rPr lang="ko-KR" altLang="en-US" b="0" i="0" dirty="0" smtClean="0">
                <a:solidFill>
                  <a:srgbClr val="2C3E50"/>
                </a:solidFill>
                <a:effectLst/>
                <a:latin typeface="-apple-system"/>
              </a:rPr>
              <a:t>따라서 검색창의 키워드와</a:t>
            </a:r>
            <a:r>
              <a:rPr lang="en-US" altLang="ko-KR" b="0" i="0" dirty="0" smtClean="0">
                <a:solidFill>
                  <a:srgbClr val="2C3E50"/>
                </a:solidFill>
                <a:effectLst/>
                <a:latin typeface="-apple-system"/>
              </a:rPr>
              <a:t>, </a:t>
            </a:r>
            <a:r>
              <a:rPr lang="ko-KR" altLang="en-US" b="0" i="0" dirty="0" err="1" smtClean="0">
                <a:solidFill>
                  <a:srgbClr val="2C3E50"/>
                </a:solidFill>
                <a:effectLst/>
                <a:latin typeface="-apple-system"/>
              </a:rPr>
              <a:t>카카오맵에</a:t>
            </a:r>
            <a:r>
              <a:rPr lang="ko-KR" altLang="en-US" b="0" i="0" dirty="0" smtClean="0">
                <a:solidFill>
                  <a:srgbClr val="2C3E50"/>
                </a:solidFill>
                <a:effectLst/>
                <a:latin typeface="-apple-system"/>
              </a:rPr>
              <a:t> 띄워야 할 장소에 대해 변화가 생기면 </a:t>
            </a:r>
            <a:r>
              <a:rPr lang="en-US" altLang="ko-KR" b="0" i="0" dirty="0" smtClean="0">
                <a:solidFill>
                  <a:srgbClr val="2C3E50"/>
                </a:solidFill>
                <a:effectLst/>
                <a:latin typeface="-apple-system"/>
              </a:rPr>
              <a:t>view </a:t>
            </a:r>
            <a:r>
              <a:rPr lang="ko-KR" altLang="en-US" b="0" i="0" dirty="0" smtClean="0">
                <a:solidFill>
                  <a:srgbClr val="2C3E50"/>
                </a:solidFill>
                <a:effectLst/>
                <a:latin typeface="-apple-system"/>
              </a:rPr>
              <a:t>에서 </a:t>
            </a:r>
            <a:r>
              <a:rPr lang="en-US" altLang="ko-KR" b="0" i="0" dirty="0" smtClean="0">
                <a:solidFill>
                  <a:srgbClr val="2C3E50"/>
                </a:solidFill>
                <a:effectLst/>
                <a:latin typeface="-apple-system"/>
              </a:rPr>
              <a:t>actions</a:t>
            </a:r>
            <a:r>
              <a:rPr lang="ko-KR" altLang="en-US" b="0" i="0" dirty="0" smtClean="0">
                <a:solidFill>
                  <a:srgbClr val="2C3E50"/>
                </a:solidFill>
                <a:effectLst/>
                <a:latin typeface="-apple-system"/>
              </a:rPr>
              <a:t>를 통해 이벤트를 발생시킨 후</a:t>
            </a:r>
            <a:r>
              <a:rPr lang="en-US" altLang="ko-KR" b="0" i="0" dirty="0" smtClean="0">
                <a:solidFill>
                  <a:srgbClr val="2C3E50"/>
                </a:solidFill>
                <a:effectLst/>
                <a:latin typeface="-apple-system"/>
              </a:rPr>
              <a:t>, state</a:t>
            </a:r>
            <a:r>
              <a:rPr lang="ko-KR" altLang="en-US" b="0" i="0" dirty="0" smtClean="0">
                <a:solidFill>
                  <a:srgbClr val="2C3E50"/>
                </a:solidFill>
                <a:effectLst/>
                <a:latin typeface="-apple-system"/>
              </a:rPr>
              <a:t>를 변경시키는 </a:t>
            </a:r>
            <a:r>
              <a:rPr lang="ko-KR" altLang="en-US" b="0" i="0" dirty="0" err="1" smtClean="0">
                <a:solidFill>
                  <a:srgbClr val="2C3E50"/>
                </a:solidFill>
                <a:effectLst/>
                <a:latin typeface="-apple-system"/>
              </a:rPr>
              <a:t>단방향</a:t>
            </a:r>
            <a:r>
              <a:rPr lang="ko-KR" altLang="en-US" b="0" i="0" dirty="0" smtClean="0">
                <a:solidFill>
                  <a:srgbClr val="2C3E50"/>
                </a:solidFill>
                <a:effectLst/>
                <a:latin typeface="-apple-system"/>
              </a:rPr>
              <a:t> 데이터 흐름으로 구현하였습니다</a:t>
            </a:r>
            <a:r>
              <a:rPr lang="en-US" altLang="ko-KR" b="0" i="0" dirty="0" smtClean="0">
                <a:solidFill>
                  <a:srgbClr val="2C3E50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6F14D5-620D-405B-A981-50C69CE06C6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30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앞서 말씀 드렸던 것 </a:t>
            </a:r>
            <a:r>
              <a:rPr lang="ko-KR" altLang="en-US" dirty="0" err="1" smtClean="0"/>
              <a:t>처럼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백엔드는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mysql</a:t>
            </a:r>
            <a:r>
              <a:rPr lang="en-US" altLang="ko-KR" baseline="0" dirty="0" smtClean="0"/>
              <a:t>, spring, tomcat, java</a:t>
            </a:r>
            <a:r>
              <a:rPr lang="ko-KR" altLang="en-US" baseline="0" dirty="0" smtClean="0"/>
              <a:t>를 사용하여 구현했고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프론트 </a:t>
            </a:r>
            <a:r>
              <a:rPr lang="ko-KR" altLang="en-US" baseline="0" dirty="0" err="1" smtClean="0"/>
              <a:t>엔드는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html, </a:t>
            </a:r>
            <a:r>
              <a:rPr lang="en-US" altLang="ko-KR" baseline="0" dirty="0" err="1" smtClean="0"/>
              <a:t>css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자바스크립트 부트스트랩과 </a:t>
            </a:r>
            <a:r>
              <a:rPr lang="ko-KR" altLang="en-US" baseline="0" dirty="0" err="1" smtClean="0"/>
              <a:t>카카오맵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api</a:t>
            </a:r>
            <a:r>
              <a:rPr lang="ko-KR" altLang="en-US" baseline="0" dirty="0" smtClean="0"/>
              <a:t>를 이용했습니다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개발 툴로는 협업 및 버전 관리를 위한 </a:t>
            </a:r>
            <a:r>
              <a:rPr lang="en-US" altLang="ko-KR" baseline="0" dirty="0" err="1" smtClean="0"/>
              <a:t>gitlab</a:t>
            </a:r>
            <a:r>
              <a:rPr lang="ko-KR" altLang="en-US" baseline="0" dirty="0" smtClean="0"/>
              <a:t>과 </a:t>
            </a:r>
            <a:r>
              <a:rPr lang="en-US" altLang="ko-KR" baseline="0" dirty="0" err="1" smtClean="0"/>
              <a:t>vscode</a:t>
            </a:r>
            <a:r>
              <a:rPr lang="ko-KR" altLang="en-US" baseline="0" dirty="0" smtClean="0"/>
              <a:t>를 사용했습니다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6F14D5-620D-405B-A981-50C69CE06C6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99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6F14D5-620D-405B-A981-50C69CE06C6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493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FA06F7-6C0F-4C66-B750-1EDB142E77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912D06-1493-42A4-A87F-F008000EF7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848BBE-81F4-490E-B1E7-23FFE389E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D12BC-DE19-44D8-98EF-E039A57D07E7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2A2372-1004-44FB-8C82-6A3201F40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328F8C-72D6-4268-A526-BBE610993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F528-20A4-4AD4-85E0-DB69E6130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866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58E0C9-B4CA-49CE-A5C9-D5165B148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F20116-4B88-4B7E-9802-2E4715AC67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312795-64E5-46A6-BCF3-698938AF0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D12BC-DE19-44D8-98EF-E039A57D07E7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3DF554-10DC-422E-824A-A604A5D4E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265856-E31E-490F-9311-20B8FB95F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F528-20A4-4AD4-85E0-DB69E6130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653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F56EE8-63DB-49C6-A5DF-DE46FCF9B5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9DC119-F295-42FC-B67F-578185B20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4F067E-F522-49CE-96DA-92965CEB0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D12BC-DE19-44D8-98EF-E039A57D07E7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85F7EB-F891-4C35-8B5D-09CBE28F4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1D88FE-17B9-42B6-A7CD-0774998C5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F528-20A4-4AD4-85E0-DB69E6130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771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B3E55-CB18-4771-82E8-F46553E1F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98C108-8BC9-41DA-9E3A-F94077B60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5DA998-5B4E-4A21-87C7-49FA4E71D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D12BC-DE19-44D8-98EF-E039A57D07E7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7D5693-A2F5-4E2D-9569-C3588B217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807B38-5B03-41C1-8780-2630CDFDD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F528-20A4-4AD4-85E0-DB69E6130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251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82D563-FB08-4E5D-B61C-E8CBDA951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2500A2-0DB2-4F25-A8DF-5EA68F001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42BF7D-D959-4DA2-8969-9507CC4B2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D12BC-DE19-44D8-98EF-E039A57D07E7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2C225E-15B9-4256-8E5E-C9840D2B0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60BD28-5ACE-455E-8269-DA59BB8DB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F528-20A4-4AD4-85E0-DB69E6130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562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3474E2-88CD-4C08-AA8B-7A2DDCFAB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691A03-9873-4EC2-957B-14380FE9E9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65191A-C447-4423-835D-0A20EF8595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904672-21B7-4D21-8337-F06D26FAE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D12BC-DE19-44D8-98EF-E039A57D07E7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06F0FE-A8BF-4C0E-9BCF-30C5C4510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4FC833-BD73-44BA-A6CB-87CE90241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F528-20A4-4AD4-85E0-DB69E6130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930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D94FA4-B4D3-423E-843A-2284B810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413105-68AB-4A37-B02C-5A5659917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E4E48E-6C45-444F-B238-325AF4D6AF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FD7954-3D06-449A-94DB-8A76477A58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6DEC688-8954-44BF-9AFC-1A763A67CA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B8BEA06-3A68-4142-90F1-6B630D3E1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D12BC-DE19-44D8-98EF-E039A57D07E7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328453-2559-440B-9CA9-AC28DD32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132581-984C-4991-B6AC-0798EA31B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F528-20A4-4AD4-85E0-DB69E6130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468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85A019-2891-47CD-B275-A0A0AE52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8E9953-85B4-4350-9458-179A31DF6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D12BC-DE19-44D8-98EF-E039A57D07E7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CCD2343-F12C-46E8-8A59-E6288D9A0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0C0BEC-F0D7-481A-AD51-0A1D48871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F528-20A4-4AD4-85E0-DB69E6130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66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8DF76D4-62D0-4B36-AA0F-434842490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D12BC-DE19-44D8-98EF-E039A57D07E7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52C150-5970-4366-8770-E8D58B859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6DD303-CBE4-4F03-9329-04A4FE89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F528-20A4-4AD4-85E0-DB69E6130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713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D4ED2-F4DC-4640-B787-2BC233C74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BC75B-BA63-4DB6-A30F-59883CD2F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FD4E98-5897-41D4-9363-9540125D1D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F5A476-2ABA-4141-989D-3C6229AE4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D12BC-DE19-44D8-98EF-E039A57D07E7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680B19-12D0-4C9A-9158-489A49BF6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F2C782-F6A9-43E8-8DCD-115706C8A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F528-20A4-4AD4-85E0-DB69E6130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298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81281-50AF-4470-8401-CDEA92B16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033FA45-7FAB-4D7C-87AF-E782BB5FA3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2A28D9-C988-4C9F-AD5D-DD801DED0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3E7AC9-C79C-45D8-921C-7832DB528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D12BC-DE19-44D8-98EF-E039A57D07E7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3CBA8A-ED00-4579-9F69-44DA1DCED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355EB0-8E14-4785-AE91-ED885BD10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1F528-20A4-4AD4-85E0-DB69E6130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198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1418629-1606-4E32-9090-EA2D2C77D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72A75B-1466-4B06-B575-28BB79F0E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5E5B52-C9E6-4C7D-A179-6E09ABCCD0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D12BC-DE19-44D8-98EF-E039A57D07E7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14FA9-5F1E-4DA1-9D94-E50BD2E891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8F6938-6E8C-48DB-B912-885A9BCFB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1F528-20A4-4AD4-85E0-DB69E6130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76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사람, 실내, 컴퓨터이(가) 표시된 사진&#10;&#10;자동 생성된 설명">
            <a:extLst>
              <a:ext uri="{FF2B5EF4-FFF2-40B4-BE49-F238E27FC236}">
                <a16:creationId xmlns:a16="http://schemas.microsoft.com/office/drawing/2014/main" id="{AA5C45AC-2516-4985-BD5D-793ECD5FD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  <a14:imgEffect>
                      <a14:brightnessContrast brigh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942" y="-486078"/>
            <a:ext cx="12284942" cy="8189305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38A4069C-47C4-4C6B-AF5F-259C64AA8B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65719"/>
            <a:ext cx="9144000" cy="281483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8000" b="1" dirty="0">
                <a:solidFill>
                  <a:srgbClr val="00C800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T</a:t>
            </a:r>
            <a:r>
              <a:rPr lang="en-US" altLang="ko-KR" sz="8000" b="1" dirty="0">
                <a:solidFill>
                  <a:schemeClr val="bg1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rip</a:t>
            </a:r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</a:br>
            <a:r>
              <a:rPr lang="en-US" altLang="ko-KR" sz="6700" b="1" dirty="0">
                <a:solidFill>
                  <a:srgbClr val="00C800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R</a:t>
            </a:r>
            <a:r>
              <a:rPr lang="en-US" altLang="ko-KR" sz="6700" b="1" dirty="0">
                <a:solidFill>
                  <a:schemeClr val="bg1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ecord</a:t>
            </a:r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</a:b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38A92043-1212-4A6F-89F9-C1AB197CF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2232" y="5114608"/>
            <a:ext cx="9144000" cy="818660"/>
          </a:xfrm>
        </p:spPr>
        <p:txBody>
          <a:bodyPr>
            <a:norm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김재헌</a:t>
            </a:r>
            <a:endParaRPr lang="en-US" altLang="ko-KR" sz="18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8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박지원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BB4F889-BC3E-4652-9685-3B09F24E8B54}"/>
              </a:ext>
            </a:extLst>
          </p:cNvPr>
          <p:cNvCxnSpPr>
            <a:cxnSpLocks/>
          </p:cNvCxnSpPr>
          <p:nvPr/>
        </p:nvCxnSpPr>
        <p:spPr>
          <a:xfrm>
            <a:off x="805360" y="3676683"/>
            <a:ext cx="10597746" cy="0"/>
          </a:xfrm>
          <a:prstGeom prst="line">
            <a:avLst/>
          </a:prstGeom>
          <a:ln w="19050">
            <a:solidFill>
              <a:srgbClr val="00C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339809E-6870-47D2-B982-AD82DE8033DE}"/>
              </a:ext>
            </a:extLst>
          </p:cNvPr>
          <p:cNvSpPr txBox="1"/>
          <p:nvPr/>
        </p:nvSpPr>
        <p:spPr>
          <a:xfrm>
            <a:off x="4821274" y="3676683"/>
            <a:ext cx="256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  <a:ea typeface="Tmon몬소리 Black" panose="02000A03000000000000" pitchFamily="2" charset="-127"/>
              </a:rPr>
              <a:t>SSAFY_SEOUL_18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0902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EF9457D-4D68-446B-B6BB-549EA162936A}"/>
              </a:ext>
            </a:extLst>
          </p:cNvPr>
          <p:cNvCxnSpPr>
            <a:cxnSpLocks/>
          </p:cNvCxnSpPr>
          <p:nvPr/>
        </p:nvCxnSpPr>
        <p:spPr>
          <a:xfrm flipH="1">
            <a:off x="663241" y="1338252"/>
            <a:ext cx="10580143" cy="0"/>
          </a:xfrm>
          <a:prstGeom prst="line">
            <a:avLst/>
          </a:prstGeom>
          <a:ln w="19050">
            <a:solidFill>
              <a:srgbClr val="00C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D8B670E-C3A7-453F-9F7D-ED6F63F72EF9}"/>
              </a:ext>
            </a:extLst>
          </p:cNvPr>
          <p:cNvSpPr txBox="1"/>
          <p:nvPr/>
        </p:nvSpPr>
        <p:spPr>
          <a:xfrm>
            <a:off x="663241" y="421100"/>
            <a:ext cx="67990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Arial Black" panose="020B0A04020102020204" pitchFamily="34" charset="0"/>
                <a:ea typeface="Tmon몬소리 Black" panose="02000A03000000000000" pitchFamily="2" charset="-127"/>
              </a:rPr>
              <a:t>What’s </a:t>
            </a:r>
            <a:r>
              <a:rPr lang="en-US" altLang="ko-KR" sz="4400" b="1" dirty="0" err="1">
                <a:solidFill>
                  <a:schemeClr val="bg1"/>
                </a:solidFill>
                <a:latin typeface="Arial Black" panose="020B0A04020102020204" pitchFamily="34" charset="0"/>
                <a:ea typeface="Tmon몬소리 Black" panose="02000A03000000000000" pitchFamily="2" charset="-127"/>
              </a:rPr>
              <a:t>TripRecord</a:t>
            </a:r>
            <a:r>
              <a:rPr lang="en-US" altLang="ko-KR" sz="4400" b="1" dirty="0">
                <a:solidFill>
                  <a:schemeClr val="bg1"/>
                </a:solidFill>
                <a:latin typeface="Arial Black" panose="020B0A04020102020204" pitchFamily="34" charset="0"/>
                <a:ea typeface="Tmon몬소리 Black" panose="02000A03000000000000" pitchFamily="2" charset="-127"/>
              </a:rPr>
              <a:t>?</a:t>
            </a:r>
            <a:endParaRPr lang="ko-KR" altLang="en-US" sz="4400" b="1" dirty="0">
              <a:solidFill>
                <a:schemeClr val="bg1"/>
              </a:solidFill>
              <a:latin typeface="Arial Black" panose="020B0A04020102020204" pitchFamily="34" charset="0"/>
              <a:ea typeface="Tmon몬소리 Black" panose="02000A03000000000000" pitchFamily="2" charset="-127"/>
            </a:endParaRPr>
          </a:p>
        </p:txBody>
      </p:sp>
      <p:grpSp>
        <p:nvGrpSpPr>
          <p:cNvPr id="1042" name="그룹 1006">
            <a:extLst>
              <a:ext uri="{FF2B5EF4-FFF2-40B4-BE49-F238E27FC236}">
                <a16:creationId xmlns:a16="http://schemas.microsoft.com/office/drawing/2014/main" id="{4526BEAE-DB1B-8E2F-EF82-F6D1E680A711}"/>
              </a:ext>
            </a:extLst>
          </p:cNvPr>
          <p:cNvGrpSpPr/>
          <p:nvPr/>
        </p:nvGrpSpPr>
        <p:grpSpPr>
          <a:xfrm>
            <a:off x="663241" y="1810208"/>
            <a:ext cx="1204714" cy="1175879"/>
            <a:chOff x="5500457" y="3054552"/>
            <a:chExt cx="1165232" cy="1165232"/>
          </a:xfrm>
        </p:grpSpPr>
        <p:pic>
          <p:nvPicPr>
            <p:cNvPr id="1043" name="Object 20">
              <a:extLst>
                <a:ext uri="{FF2B5EF4-FFF2-40B4-BE49-F238E27FC236}">
                  <a16:creationId xmlns:a16="http://schemas.microsoft.com/office/drawing/2014/main" id="{C914029C-00C3-09E4-B940-3514A2D7A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00457" y="3054552"/>
              <a:ext cx="1165232" cy="1165232"/>
            </a:xfrm>
            <a:prstGeom prst="rect">
              <a:avLst/>
            </a:prstGeom>
          </p:spPr>
        </p:pic>
      </p:grpSp>
      <p:grpSp>
        <p:nvGrpSpPr>
          <p:cNvPr id="1049" name="그룹 1009">
            <a:extLst>
              <a:ext uri="{FF2B5EF4-FFF2-40B4-BE49-F238E27FC236}">
                <a16:creationId xmlns:a16="http://schemas.microsoft.com/office/drawing/2014/main" id="{1F098FCA-3222-5061-1AED-2B43D8E8AC67}"/>
              </a:ext>
            </a:extLst>
          </p:cNvPr>
          <p:cNvGrpSpPr/>
          <p:nvPr/>
        </p:nvGrpSpPr>
        <p:grpSpPr>
          <a:xfrm>
            <a:off x="708658" y="4327749"/>
            <a:ext cx="1430244" cy="1699574"/>
            <a:chOff x="5448890" y="6374376"/>
            <a:chExt cx="1383371" cy="1684186"/>
          </a:xfrm>
        </p:grpSpPr>
        <p:grpSp>
          <p:nvGrpSpPr>
            <p:cNvPr id="1050" name="그룹 1010">
              <a:extLst>
                <a:ext uri="{FF2B5EF4-FFF2-40B4-BE49-F238E27FC236}">
                  <a16:creationId xmlns:a16="http://schemas.microsoft.com/office/drawing/2014/main" id="{1C786B12-2E9A-91A8-2765-A4F0529E6A9F}"/>
                </a:ext>
              </a:extLst>
            </p:cNvPr>
            <p:cNvGrpSpPr/>
            <p:nvPr/>
          </p:nvGrpSpPr>
          <p:grpSpPr>
            <a:xfrm>
              <a:off x="5448890" y="6374376"/>
              <a:ext cx="1088444" cy="1088444"/>
              <a:chOff x="5448890" y="6374376"/>
              <a:chExt cx="1088444" cy="1088444"/>
            </a:xfrm>
          </p:grpSpPr>
          <p:pic>
            <p:nvPicPr>
              <p:cNvPr id="1052" name="Object 31">
                <a:extLst>
                  <a:ext uri="{FF2B5EF4-FFF2-40B4-BE49-F238E27FC236}">
                    <a16:creationId xmlns:a16="http://schemas.microsoft.com/office/drawing/2014/main" id="{852EDB14-0460-E1A0-6E1A-7B45C985D5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448890" y="6374376"/>
                <a:ext cx="1088444" cy="1088444"/>
              </a:xfrm>
              <a:prstGeom prst="rect">
                <a:avLst/>
              </a:prstGeom>
            </p:spPr>
          </p:pic>
        </p:grpSp>
        <p:pic>
          <p:nvPicPr>
            <p:cNvPr id="1051" name="Object 33">
              <a:extLst>
                <a:ext uri="{FF2B5EF4-FFF2-40B4-BE49-F238E27FC236}">
                  <a16:creationId xmlns:a16="http://schemas.microsoft.com/office/drawing/2014/main" id="{348F352D-0891-9553-7DB4-0BDE7B93D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16557" y="7409440"/>
              <a:ext cx="904762" cy="638095"/>
            </a:xfrm>
            <a:prstGeom prst="rect">
              <a:avLst/>
            </a:prstGeom>
          </p:spPr>
        </p:pic>
      </p:grpSp>
      <p:grpSp>
        <p:nvGrpSpPr>
          <p:cNvPr id="1093" name="그룹 1031">
            <a:extLst>
              <a:ext uri="{FF2B5EF4-FFF2-40B4-BE49-F238E27FC236}">
                <a16:creationId xmlns:a16="http://schemas.microsoft.com/office/drawing/2014/main" id="{6833B133-A452-5FCE-D3BF-04C3C9F4BC94}"/>
              </a:ext>
            </a:extLst>
          </p:cNvPr>
          <p:cNvGrpSpPr/>
          <p:nvPr/>
        </p:nvGrpSpPr>
        <p:grpSpPr>
          <a:xfrm>
            <a:off x="7335907" y="7447976"/>
            <a:ext cx="327290" cy="957766"/>
            <a:chOff x="12566226" y="8674893"/>
            <a:chExt cx="316564" cy="949094"/>
          </a:xfrm>
        </p:grpSpPr>
        <p:pic>
          <p:nvPicPr>
            <p:cNvPr id="1094" name="Object 96">
              <a:extLst>
                <a:ext uri="{FF2B5EF4-FFF2-40B4-BE49-F238E27FC236}">
                  <a16:creationId xmlns:a16="http://schemas.microsoft.com/office/drawing/2014/main" id="{E992FB9F-BDCD-3C76-8445-9E6A1F417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2566226" y="8674893"/>
              <a:ext cx="316564" cy="949094"/>
            </a:xfrm>
            <a:prstGeom prst="rect">
              <a:avLst/>
            </a:prstGeom>
          </p:spPr>
        </p:pic>
      </p:grpSp>
      <p:pic>
        <p:nvPicPr>
          <p:cNvPr id="1101" name="Object 107">
            <a:extLst>
              <a:ext uri="{FF2B5EF4-FFF2-40B4-BE49-F238E27FC236}">
                <a16:creationId xmlns:a16="http://schemas.microsoft.com/office/drawing/2014/main" id="{A765B32B-1AE8-7ED4-3F81-442DDDA390B2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86564" y="2679237"/>
            <a:ext cx="1142195" cy="580944"/>
          </a:xfrm>
          <a:prstGeom prst="rect">
            <a:avLst/>
          </a:prstGeom>
        </p:spPr>
      </p:pic>
      <p:sp>
        <p:nvSpPr>
          <p:cNvPr id="1103" name="TextBox 1102">
            <a:extLst>
              <a:ext uri="{FF2B5EF4-FFF2-40B4-BE49-F238E27FC236}">
                <a16:creationId xmlns:a16="http://schemas.microsoft.com/office/drawing/2014/main" id="{FF8E4550-017C-EA3E-603D-EB6F813AA6C6}"/>
              </a:ext>
            </a:extLst>
          </p:cNvPr>
          <p:cNvSpPr txBox="1"/>
          <p:nvPr/>
        </p:nvSpPr>
        <p:spPr>
          <a:xfrm>
            <a:off x="130425" y="3096857"/>
            <a:ext cx="2270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비회원</a:t>
            </a:r>
          </a:p>
        </p:txBody>
      </p:sp>
      <p:sp>
        <p:nvSpPr>
          <p:cNvPr id="1104" name="TextBox 1103">
            <a:extLst>
              <a:ext uri="{FF2B5EF4-FFF2-40B4-BE49-F238E27FC236}">
                <a16:creationId xmlns:a16="http://schemas.microsoft.com/office/drawing/2014/main" id="{990E6C27-89C9-D15F-098A-569044B3D4DF}"/>
              </a:ext>
            </a:extLst>
          </p:cNvPr>
          <p:cNvSpPr txBox="1"/>
          <p:nvPr/>
        </p:nvSpPr>
        <p:spPr>
          <a:xfrm>
            <a:off x="130425" y="5551345"/>
            <a:ext cx="2270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</a:t>
            </a:r>
          </a:p>
        </p:txBody>
      </p:sp>
      <p:sp>
        <p:nvSpPr>
          <p:cNvPr id="1106" name="TextBox 1105">
            <a:extLst>
              <a:ext uri="{FF2B5EF4-FFF2-40B4-BE49-F238E27FC236}">
                <a16:creationId xmlns:a16="http://schemas.microsoft.com/office/drawing/2014/main" id="{02C331A2-D651-72D8-AA41-4C4966FA0D9A}"/>
              </a:ext>
            </a:extLst>
          </p:cNvPr>
          <p:cNvSpPr txBox="1"/>
          <p:nvPr/>
        </p:nvSpPr>
        <p:spPr>
          <a:xfrm>
            <a:off x="1841514" y="5532098"/>
            <a:ext cx="2270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여행경로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공유</a:t>
            </a:r>
          </a:p>
        </p:txBody>
      </p:sp>
      <p:sp>
        <p:nvSpPr>
          <p:cNvPr id="1116" name="직사각형 1115">
            <a:extLst>
              <a:ext uri="{FF2B5EF4-FFF2-40B4-BE49-F238E27FC236}">
                <a16:creationId xmlns:a16="http://schemas.microsoft.com/office/drawing/2014/main" id="{B4BF4AE7-F024-AF41-705D-F928DB474160}"/>
              </a:ext>
            </a:extLst>
          </p:cNvPr>
          <p:cNvSpPr/>
          <p:nvPr/>
        </p:nvSpPr>
        <p:spPr>
          <a:xfrm>
            <a:off x="2138902" y="1978871"/>
            <a:ext cx="2480807" cy="9557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관광지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핫플레이스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여행경로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검색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17" name="직사각형 1116">
            <a:extLst>
              <a:ext uri="{FF2B5EF4-FFF2-40B4-BE49-F238E27FC236}">
                <a16:creationId xmlns:a16="http://schemas.microsoft.com/office/drawing/2014/main" id="{03F48425-4860-A76F-31B8-D64C46587F54}"/>
              </a:ext>
            </a:extLst>
          </p:cNvPr>
          <p:cNvSpPr/>
          <p:nvPr/>
        </p:nvSpPr>
        <p:spPr>
          <a:xfrm>
            <a:off x="2138902" y="4082988"/>
            <a:ext cx="2480807" cy="86308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여행경로 공유</a:t>
            </a:r>
          </a:p>
        </p:txBody>
      </p:sp>
      <p:sp>
        <p:nvSpPr>
          <p:cNvPr id="1118" name="직사각형 1117">
            <a:extLst>
              <a:ext uri="{FF2B5EF4-FFF2-40B4-BE49-F238E27FC236}">
                <a16:creationId xmlns:a16="http://schemas.microsoft.com/office/drawing/2014/main" id="{F5270464-BB42-D897-BA16-5849219C5B37}"/>
              </a:ext>
            </a:extLst>
          </p:cNvPr>
          <p:cNvSpPr/>
          <p:nvPr/>
        </p:nvSpPr>
        <p:spPr>
          <a:xfrm>
            <a:off x="2138901" y="5153106"/>
            <a:ext cx="2480807" cy="86308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핫플레이스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공유</a:t>
            </a:r>
          </a:p>
        </p:txBody>
      </p:sp>
      <p:pic>
        <p:nvPicPr>
          <p:cNvPr id="1128" name="Picture 10" descr="네이버지도 맛집 검색 꿀팁! 여행 관광지부터 맛집까지 가고싶은곳 즐겨찾기 저장 공유 방법 : 네이버 포스트">
            <a:extLst>
              <a:ext uri="{FF2B5EF4-FFF2-40B4-BE49-F238E27FC236}">
                <a16:creationId xmlns:a16="http://schemas.microsoft.com/office/drawing/2014/main" id="{6AC34086-B7BD-F5CD-CD63-090138889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966" y="2098838"/>
            <a:ext cx="1862078" cy="16187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" name="그림 1128">
            <a:extLst>
              <a:ext uri="{FF2B5EF4-FFF2-40B4-BE49-F238E27FC236}">
                <a16:creationId xmlns:a16="http://schemas.microsoft.com/office/drawing/2014/main" id="{D423A73E-4C52-82E8-D8C5-8E3EB1F55A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8654" y="2720082"/>
            <a:ext cx="2279301" cy="1190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130" name="TextBox 1129">
            <a:extLst>
              <a:ext uri="{FF2B5EF4-FFF2-40B4-BE49-F238E27FC236}">
                <a16:creationId xmlns:a16="http://schemas.microsoft.com/office/drawing/2014/main" id="{845B420D-6E25-4A0D-B267-18E901F7EF87}"/>
              </a:ext>
            </a:extLst>
          </p:cNvPr>
          <p:cNvSpPr txBox="1"/>
          <p:nvPr/>
        </p:nvSpPr>
        <p:spPr>
          <a:xfrm>
            <a:off x="6272852" y="4637636"/>
            <a:ext cx="438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i="1" dirty="0">
                <a:solidFill>
                  <a:schemeClr val="bg1"/>
                </a:solidFill>
              </a:rPr>
              <a:t>하나의 장소에 대한</a:t>
            </a:r>
            <a:endParaRPr lang="en-US" altLang="ko-KR" sz="2400" b="1" i="1" dirty="0">
              <a:solidFill>
                <a:schemeClr val="bg1"/>
              </a:solidFill>
            </a:endParaRPr>
          </a:p>
          <a:p>
            <a:r>
              <a:rPr lang="ko-KR" altLang="en-US" sz="2400" b="1" i="1" dirty="0">
                <a:solidFill>
                  <a:schemeClr val="bg1"/>
                </a:solidFill>
              </a:rPr>
              <a:t>여행경로</a:t>
            </a:r>
            <a:r>
              <a:rPr lang="en-US" altLang="ko-KR" sz="2400" b="1" i="1" dirty="0">
                <a:solidFill>
                  <a:schemeClr val="bg1"/>
                </a:solidFill>
              </a:rPr>
              <a:t>, </a:t>
            </a:r>
            <a:r>
              <a:rPr lang="ko-KR" altLang="en-US" sz="2400" b="1" i="1" dirty="0">
                <a:solidFill>
                  <a:schemeClr val="bg1"/>
                </a:solidFill>
              </a:rPr>
              <a:t>리뷰까지 볼 수 있다</a:t>
            </a:r>
            <a:r>
              <a:rPr lang="en-US" altLang="ko-KR" sz="2400" b="1" i="1" dirty="0">
                <a:solidFill>
                  <a:schemeClr val="bg1"/>
                </a:solidFill>
              </a:rPr>
              <a:t>!</a:t>
            </a:r>
            <a:endParaRPr lang="ko-KR" altLang="en-US" sz="2400" b="1" i="1" dirty="0">
              <a:solidFill>
                <a:schemeClr val="bg1"/>
              </a:solidFill>
            </a:endParaRPr>
          </a:p>
        </p:txBody>
      </p:sp>
      <p:pic>
        <p:nvPicPr>
          <p:cNvPr id="1132" name="그림 1131">
            <a:extLst>
              <a:ext uri="{FF2B5EF4-FFF2-40B4-BE49-F238E27FC236}">
                <a16:creationId xmlns:a16="http://schemas.microsoft.com/office/drawing/2014/main" id="{EBFA77B2-D134-BC52-DEB3-0E3270E1A1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7431" y="3376888"/>
            <a:ext cx="3339961" cy="9432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34707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D4AB88B3-3D96-56D5-8273-AE0246F81180}"/>
              </a:ext>
            </a:extLst>
          </p:cNvPr>
          <p:cNvSpPr/>
          <p:nvPr/>
        </p:nvSpPr>
        <p:spPr>
          <a:xfrm>
            <a:off x="3070417" y="1882140"/>
            <a:ext cx="8138603" cy="3596640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F1BE2FF-0186-4624-97A8-9D2EE67F52B5}"/>
              </a:ext>
            </a:extLst>
          </p:cNvPr>
          <p:cNvCxnSpPr>
            <a:cxnSpLocks/>
          </p:cNvCxnSpPr>
          <p:nvPr/>
        </p:nvCxnSpPr>
        <p:spPr>
          <a:xfrm>
            <a:off x="926995" y="1237805"/>
            <a:ext cx="9961829" cy="0"/>
          </a:xfrm>
          <a:prstGeom prst="line">
            <a:avLst/>
          </a:prstGeom>
          <a:ln w="19050">
            <a:solidFill>
              <a:srgbClr val="00C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7545E46-77C5-4CD3-A82B-02DFA3C7B0FC}"/>
              </a:ext>
            </a:extLst>
          </p:cNvPr>
          <p:cNvSpPr txBox="1"/>
          <p:nvPr/>
        </p:nvSpPr>
        <p:spPr>
          <a:xfrm>
            <a:off x="926995" y="437949"/>
            <a:ext cx="72395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Arial Black" panose="020B0A04020102020204" pitchFamily="34" charset="0"/>
                <a:ea typeface="Tmon몬소리 Black" panose="02000A03000000000000" pitchFamily="2" charset="-127"/>
              </a:rPr>
              <a:t>Architecture</a:t>
            </a:r>
            <a:endParaRPr lang="ko-KR" altLang="en-US" sz="4400" b="1" dirty="0">
              <a:solidFill>
                <a:schemeClr val="bg1"/>
              </a:solidFill>
              <a:latin typeface="Arial Black" panose="020B0A04020102020204" pitchFamily="34" charset="0"/>
              <a:ea typeface="Tmon몬소리 Black" panose="02000A03000000000000" pitchFamily="2" charset="-127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6C10D0E7-D174-84F9-FAAC-B46FDA8ED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564" y="3017662"/>
            <a:ext cx="709012" cy="709012"/>
          </a:xfrm>
          <a:prstGeom prst="rect">
            <a:avLst/>
          </a:prstGeom>
        </p:spPr>
      </p:pic>
      <p:sp>
        <p:nvSpPr>
          <p:cNvPr id="67" name="Google Shape;424;p59">
            <a:extLst>
              <a:ext uri="{FF2B5EF4-FFF2-40B4-BE49-F238E27FC236}">
                <a16:creationId xmlns:a16="http://schemas.microsoft.com/office/drawing/2014/main" id="{8B86D5EC-56B3-DF8E-368A-65675197A686}"/>
              </a:ext>
            </a:extLst>
          </p:cNvPr>
          <p:cNvSpPr/>
          <p:nvPr/>
        </p:nvSpPr>
        <p:spPr>
          <a:xfrm>
            <a:off x="8632198" y="2263488"/>
            <a:ext cx="2256626" cy="2819039"/>
          </a:xfrm>
          <a:prstGeom prst="rect">
            <a:avLst/>
          </a:prstGeom>
          <a:noFill/>
          <a:ln w="12700" cap="flat" cmpd="sng">
            <a:solidFill>
              <a:srgbClr val="00C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02900" tIns="91425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3FA2BFE-FA59-2FE3-50FD-84737C749E67}"/>
              </a:ext>
            </a:extLst>
          </p:cNvPr>
          <p:cNvSpPr txBox="1"/>
          <p:nvPr/>
        </p:nvSpPr>
        <p:spPr>
          <a:xfrm>
            <a:off x="8632198" y="2346960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</a:t>
            </a:r>
            <a:endParaRPr lang="ko-KR" alt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B94819E-9ED2-22BC-9AB2-5A8F162C251F}"/>
              </a:ext>
            </a:extLst>
          </p:cNvPr>
          <p:cNvSpPr txBox="1"/>
          <p:nvPr/>
        </p:nvSpPr>
        <p:spPr>
          <a:xfrm>
            <a:off x="9371935" y="3774610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mysql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" name="Google Shape;424;p59">
            <a:extLst>
              <a:ext uri="{FF2B5EF4-FFF2-40B4-BE49-F238E27FC236}">
                <a16:creationId xmlns:a16="http://schemas.microsoft.com/office/drawing/2014/main" id="{2987392A-95CD-E21B-EA83-84142E0A5C50}"/>
              </a:ext>
            </a:extLst>
          </p:cNvPr>
          <p:cNvSpPr/>
          <p:nvPr/>
        </p:nvSpPr>
        <p:spPr>
          <a:xfrm>
            <a:off x="5969344" y="2263489"/>
            <a:ext cx="2256626" cy="2819039"/>
          </a:xfrm>
          <a:prstGeom prst="rect">
            <a:avLst/>
          </a:prstGeom>
          <a:noFill/>
          <a:ln w="12700" cap="flat" cmpd="sng">
            <a:solidFill>
              <a:srgbClr val="00C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02900" tIns="91425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FA17FD3-AD96-51FF-AD72-9C1CA914071A}"/>
              </a:ext>
            </a:extLst>
          </p:cNvPr>
          <p:cNvSpPr txBox="1"/>
          <p:nvPr/>
        </p:nvSpPr>
        <p:spPr>
          <a:xfrm>
            <a:off x="5969344" y="2346960"/>
            <a:ext cx="1742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BackEnd</a:t>
            </a:r>
            <a:endParaRPr lang="ko-KR" alt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EAB6FC2-3C4E-6175-34C2-7B02E7F4E210}"/>
              </a:ext>
            </a:extLst>
          </p:cNvPr>
          <p:cNvSpPr txBox="1"/>
          <p:nvPr/>
        </p:nvSpPr>
        <p:spPr>
          <a:xfrm>
            <a:off x="6574852" y="3751340"/>
            <a:ext cx="1562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springboot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5" name="Google Shape;424;p59">
            <a:extLst>
              <a:ext uri="{FF2B5EF4-FFF2-40B4-BE49-F238E27FC236}">
                <a16:creationId xmlns:a16="http://schemas.microsoft.com/office/drawing/2014/main" id="{01FDAEA6-9DE0-3B77-27A9-1FD065F93FB6}"/>
              </a:ext>
            </a:extLst>
          </p:cNvPr>
          <p:cNvSpPr/>
          <p:nvPr/>
        </p:nvSpPr>
        <p:spPr>
          <a:xfrm>
            <a:off x="3338898" y="2263489"/>
            <a:ext cx="2256626" cy="2819039"/>
          </a:xfrm>
          <a:prstGeom prst="rect">
            <a:avLst/>
          </a:prstGeom>
          <a:noFill/>
          <a:ln w="12700" cap="flat" cmpd="sng">
            <a:solidFill>
              <a:srgbClr val="00C8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02900" tIns="91425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289986F-CF4E-4E41-E535-B21FE90D545B}"/>
              </a:ext>
            </a:extLst>
          </p:cNvPr>
          <p:cNvSpPr txBox="1"/>
          <p:nvPr/>
        </p:nvSpPr>
        <p:spPr>
          <a:xfrm>
            <a:off x="3338898" y="2346960"/>
            <a:ext cx="1742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FrontEnd</a:t>
            </a:r>
            <a:endParaRPr lang="ko-KR" alt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A2E67EC-FA9E-07F5-A6F2-FCD92140FC52}"/>
              </a:ext>
            </a:extLst>
          </p:cNvPr>
          <p:cNvSpPr txBox="1"/>
          <p:nvPr/>
        </p:nvSpPr>
        <p:spPr>
          <a:xfrm>
            <a:off x="3748620" y="3684734"/>
            <a:ext cx="14371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vue</a:t>
            </a:r>
            <a:endParaRPr lang="en-US" altLang="ko-KR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router</a:t>
            </a:r>
          </a:p>
          <a:p>
            <a:pPr algn="ctr"/>
            <a:r>
              <a:rPr lang="en-US" altLang="ko-KR" sz="2000" b="1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vuex</a:t>
            </a:r>
            <a:endParaRPr lang="en-US" altLang="ko-KR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2000" b="1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axios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076" name="Picture 4" descr="Exploring Spring Boot :Beginners Level - Knoldus Blogs">
            <a:extLst>
              <a:ext uri="{FF2B5EF4-FFF2-40B4-BE49-F238E27FC236}">
                <a16:creationId xmlns:a16="http://schemas.microsoft.com/office/drawing/2014/main" id="{6A911842-5001-E7DB-2352-9768FEE22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922" y="2987455"/>
            <a:ext cx="1506133" cy="79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E6E83845-078C-7297-0DBD-8AE6E1F00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7692" y="3123470"/>
            <a:ext cx="617687" cy="617687"/>
          </a:xfrm>
          <a:prstGeom prst="rect">
            <a:avLst/>
          </a:prstGeom>
        </p:spPr>
      </p:pic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260F6BE5-E69A-03B7-4360-0A15C55641FA}"/>
              </a:ext>
            </a:extLst>
          </p:cNvPr>
          <p:cNvCxnSpPr>
            <a:cxnSpLocks/>
          </p:cNvCxnSpPr>
          <p:nvPr/>
        </p:nvCxnSpPr>
        <p:spPr>
          <a:xfrm flipV="1">
            <a:off x="2325652" y="3717885"/>
            <a:ext cx="1166472" cy="1"/>
          </a:xfrm>
          <a:prstGeom prst="straightConnector1">
            <a:avLst/>
          </a:prstGeom>
          <a:ln>
            <a:solidFill>
              <a:srgbClr val="00C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 descr="춘식이가 응원왔다! &lt;라이언, 더 라이언&gt; 감상하고 춘식이 이모티콘 선물받자 | 카카오페이지">
            <a:extLst>
              <a:ext uri="{FF2B5EF4-FFF2-40B4-BE49-F238E27FC236}">
                <a16:creationId xmlns:a16="http://schemas.microsoft.com/office/drawing/2014/main" id="{9073819C-FDD5-B234-F10A-CB6ACB3FA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16" y="2827484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9D08A530-F68E-204D-0AB8-148F3711219A}"/>
              </a:ext>
            </a:extLst>
          </p:cNvPr>
          <p:cNvCxnSpPr>
            <a:cxnSpLocks/>
          </p:cNvCxnSpPr>
          <p:nvPr/>
        </p:nvCxnSpPr>
        <p:spPr>
          <a:xfrm>
            <a:off x="5387741" y="3726674"/>
            <a:ext cx="936935" cy="0"/>
          </a:xfrm>
          <a:prstGeom prst="straightConnector1">
            <a:avLst/>
          </a:prstGeom>
          <a:ln>
            <a:solidFill>
              <a:srgbClr val="00C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05EB8783-61C6-AE4C-8B50-0BF711EB3005}"/>
              </a:ext>
            </a:extLst>
          </p:cNvPr>
          <p:cNvCxnSpPr>
            <a:cxnSpLocks/>
          </p:cNvCxnSpPr>
          <p:nvPr/>
        </p:nvCxnSpPr>
        <p:spPr>
          <a:xfrm>
            <a:off x="8001401" y="3741157"/>
            <a:ext cx="936935" cy="0"/>
          </a:xfrm>
          <a:prstGeom prst="straightConnector1">
            <a:avLst/>
          </a:prstGeom>
          <a:ln>
            <a:solidFill>
              <a:srgbClr val="00C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8716BEAB-63F1-1ABA-492F-2EB3FEF3D0BB}"/>
              </a:ext>
            </a:extLst>
          </p:cNvPr>
          <p:cNvSpPr txBox="1"/>
          <p:nvPr/>
        </p:nvSpPr>
        <p:spPr>
          <a:xfrm>
            <a:off x="976216" y="4553923"/>
            <a:ext cx="1562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users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1266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F1BE2FF-0186-4624-97A8-9D2EE67F52B5}"/>
              </a:ext>
            </a:extLst>
          </p:cNvPr>
          <p:cNvCxnSpPr>
            <a:cxnSpLocks/>
          </p:cNvCxnSpPr>
          <p:nvPr/>
        </p:nvCxnSpPr>
        <p:spPr>
          <a:xfrm>
            <a:off x="926995" y="1237805"/>
            <a:ext cx="9961829" cy="0"/>
          </a:xfrm>
          <a:prstGeom prst="line">
            <a:avLst/>
          </a:prstGeom>
          <a:ln w="19050">
            <a:solidFill>
              <a:srgbClr val="00C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7545E46-77C5-4CD3-A82B-02DFA3C7B0FC}"/>
              </a:ext>
            </a:extLst>
          </p:cNvPr>
          <p:cNvSpPr txBox="1"/>
          <p:nvPr/>
        </p:nvSpPr>
        <p:spPr>
          <a:xfrm>
            <a:off x="926994" y="437949"/>
            <a:ext cx="92076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Arial Black" panose="020B0A04020102020204" pitchFamily="34" charset="0"/>
                <a:ea typeface="Tmon몬소리 Black" panose="02000A03000000000000" pitchFamily="2" charset="-127"/>
              </a:rPr>
              <a:t>Core Technology - </a:t>
            </a:r>
            <a:r>
              <a:rPr lang="en-US" altLang="ko-KR" sz="4400" b="1" dirty="0" err="1">
                <a:solidFill>
                  <a:srgbClr val="00C800"/>
                </a:solidFill>
                <a:latin typeface="Arial Black" panose="020B0A04020102020204" pitchFamily="34" charset="0"/>
                <a:ea typeface="Tmon몬소리 Black" panose="02000A03000000000000" pitchFamily="2" charset="-127"/>
              </a:rPr>
              <a:t>Vuex</a:t>
            </a:r>
            <a:endParaRPr lang="ko-KR" altLang="en-US" sz="4400" b="1" dirty="0">
              <a:solidFill>
                <a:srgbClr val="00C800"/>
              </a:solidFill>
              <a:latin typeface="Arial Black" panose="020B0A04020102020204" pitchFamily="34" charset="0"/>
              <a:ea typeface="Tmon몬소리 Black" panose="02000A03000000000000" pitchFamily="2" charset="-127"/>
            </a:endParaRPr>
          </a:p>
        </p:txBody>
      </p:sp>
      <p:pic>
        <p:nvPicPr>
          <p:cNvPr id="4098" name="Picture 2" descr="Concept | Cracking Vue.js">
            <a:extLst>
              <a:ext uri="{FF2B5EF4-FFF2-40B4-BE49-F238E27FC236}">
                <a16:creationId xmlns:a16="http://schemas.microsoft.com/office/drawing/2014/main" id="{C96A7BFD-5863-1425-BBA0-6B8BFAAE1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318" y="2148840"/>
            <a:ext cx="4695506" cy="317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D5391E-D091-EB14-583A-BF74C1540E03}"/>
              </a:ext>
            </a:extLst>
          </p:cNvPr>
          <p:cNvSpPr txBox="1"/>
          <p:nvPr/>
        </p:nvSpPr>
        <p:spPr>
          <a:xfrm>
            <a:off x="7254084" y="5581106"/>
            <a:ext cx="3634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View - &gt;Actions -&gt; State</a:t>
            </a:r>
            <a:endParaRPr lang="ko-KR" alt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0BB31E-031B-2739-8917-288B6994D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536" y="2148840"/>
            <a:ext cx="3429223" cy="5801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0697233-4AF1-EEE5-76C4-2C4DA9D51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8536" y="3124080"/>
            <a:ext cx="3429224" cy="220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684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034C7-95F2-16ED-FE9D-EE1BD75DE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66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Arial Black" panose="020B0A04020102020204" pitchFamily="34" charset="0"/>
              </a:rPr>
              <a:t>Development Environment</a:t>
            </a:r>
            <a:endParaRPr lang="ko-KR" altLang="en-US" sz="4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CAC0BC-E2A5-D5C8-F1B1-0547095E83B3}"/>
              </a:ext>
            </a:extLst>
          </p:cNvPr>
          <p:cNvCxnSpPr/>
          <p:nvPr/>
        </p:nvCxnSpPr>
        <p:spPr>
          <a:xfrm>
            <a:off x="567612" y="1371601"/>
            <a:ext cx="11056775" cy="0"/>
          </a:xfrm>
          <a:prstGeom prst="line">
            <a:avLst/>
          </a:prstGeom>
          <a:ln w="19050">
            <a:solidFill>
              <a:srgbClr val="00C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0E1B796-A3B1-7CCB-4189-ACC1AC5A9656}"/>
              </a:ext>
            </a:extLst>
          </p:cNvPr>
          <p:cNvCxnSpPr/>
          <p:nvPr/>
        </p:nvCxnSpPr>
        <p:spPr>
          <a:xfrm>
            <a:off x="702232" y="4348481"/>
            <a:ext cx="11056775" cy="0"/>
          </a:xfrm>
          <a:prstGeom prst="line">
            <a:avLst/>
          </a:prstGeom>
          <a:ln w="19050">
            <a:solidFill>
              <a:srgbClr val="00C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BF9D17BC-8527-B1D9-DFDE-BB886C6F6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93" y="2317239"/>
            <a:ext cx="1234642" cy="123464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5E96AEE-B3B7-63BC-123B-8B73872F6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752" y="2659665"/>
            <a:ext cx="799459" cy="79945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65DF13C-7B9A-3858-21A0-EF0B4F2C0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8069" y="2496974"/>
            <a:ext cx="1105102" cy="110510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182D0A4-14C7-0472-0163-937AFD7BA0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4724" y="2660896"/>
            <a:ext cx="1034583" cy="103458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BB2FBD1-A76C-3CD2-EFA7-638DCC80BC32}"/>
              </a:ext>
            </a:extLst>
          </p:cNvPr>
          <p:cNvSpPr txBox="1"/>
          <p:nvPr/>
        </p:nvSpPr>
        <p:spPr>
          <a:xfrm>
            <a:off x="862507" y="1447345"/>
            <a:ext cx="3291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C800"/>
                </a:solidFill>
              </a:rPr>
              <a:t>Back-End</a:t>
            </a:r>
            <a:endParaRPr lang="ko-KR" altLang="en-US" sz="4000" b="1" dirty="0">
              <a:solidFill>
                <a:srgbClr val="00C8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79E4EB-4C39-320D-F49B-224F483E23BA}"/>
              </a:ext>
            </a:extLst>
          </p:cNvPr>
          <p:cNvSpPr txBox="1"/>
          <p:nvPr/>
        </p:nvSpPr>
        <p:spPr>
          <a:xfrm>
            <a:off x="6912787" y="1507984"/>
            <a:ext cx="3291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C800"/>
                </a:solidFill>
              </a:rPr>
              <a:t>Front-End</a:t>
            </a:r>
            <a:endParaRPr lang="ko-KR" altLang="en-US" sz="4000" b="1" dirty="0">
              <a:solidFill>
                <a:srgbClr val="00C800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02C2F00-916E-CD2E-A416-51D42354F7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2408" y="2579582"/>
            <a:ext cx="980853" cy="98085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4DA9A3C-3BE5-832A-DDFD-CDD0F3DA36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3980" y="2573398"/>
            <a:ext cx="980853" cy="98085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4291234-5154-DFD9-FA76-B106E19C9C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3996" y="2722144"/>
            <a:ext cx="829737" cy="82973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E817B49A-FC5A-53E8-735A-B58710109E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60673" y="2713748"/>
            <a:ext cx="920115" cy="920115"/>
          </a:xfrm>
          <a:prstGeom prst="rect">
            <a:avLst/>
          </a:prstGeom>
        </p:spPr>
      </p:pic>
      <p:pic>
        <p:nvPicPr>
          <p:cNvPr id="2070" name="Picture 22" descr="KakaoMap - Map / Navigation - Apps on Google Play">
            <a:extLst>
              <a:ext uri="{FF2B5EF4-FFF2-40B4-BE49-F238E27FC236}">
                <a16:creationId xmlns:a16="http://schemas.microsoft.com/office/drawing/2014/main" id="{2568471F-8971-D345-6EA2-A7A2DDE0A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10089768" y="2722058"/>
            <a:ext cx="1586871" cy="79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A408502-7860-FD48-7A32-429C7AF2C37F}"/>
              </a:ext>
            </a:extLst>
          </p:cNvPr>
          <p:cNvSpPr txBox="1"/>
          <p:nvPr/>
        </p:nvSpPr>
        <p:spPr>
          <a:xfrm>
            <a:off x="853238" y="4535288"/>
            <a:ext cx="3291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C800"/>
                </a:solidFill>
              </a:rPr>
              <a:t>Tools</a:t>
            </a:r>
            <a:endParaRPr lang="ko-KR" altLang="en-US" sz="4000" b="1" dirty="0">
              <a:solidFill>
                <a:srgbClr val="00C800"/>
              </a:solidFill>
            </a:endParaRPr>
          </a:p>
        </p:txBody>
      </p:sp>
      <p:pic>
        <p:nvPicPr>
          <p:cNvPr id="2076" name="Picture 28">
            <a:extLst>
              <a:ext uri="{FF2B5EF4-FFF2-40B4-BE49-F238E27FC236}">
                <a16:creationId xmlns:a16="http://schemas.microsoft.com/office/drawing/2014/main" id="{D8A2E002-19F8-8407-D582-E85537C57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93" y="5464257"/>
            <a:ext cx="1836622" cy="56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546A2A89-7B7A-2100-3FF5-0623A37DAA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06007" y="5464257"/>
            <a:ext cx="614963" cy="61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41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F1BE2FF-0186-4624-97A8-9D2EE67F52B5}"/>
              </a:ext>
            </a:extLst>
          </p:cNvPr>
          <p:cNvCxnSpPr>
            <a:cxnSpLocks/>
          </p:cNvCxnSpPr>
          <p:nvPr/>
        </p:nvCxnSpPr>
        <p:spPr>
          <a:xfrm>
            <a:off x="824919" y="1513436"/>
            <a:ext cx="10463434" cy="0"/>
          </a:xfrm>
          <a:prstGeom prst="line">
            <a:avLst/>
          </a:prstGeom>
          <a:ln w="19050">
            <a:solidFill>
              <a:srgbClr val="00C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7545E46-77C5-4CD3-A82B-02DFA3C7B0FC}"/>
              </a:ext>
            </a:extLst>
          </p:cNvPr>
          <p:cNvSpPr txBox="1"/>
          <p:nvPr/>
        </p:nvSpPr>
        <p:spPr>
          <a:xfrm>
            <a:off x="824918" y="609155"/>
            <a:ext cx="65664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Arial Black" panose="020B0A04020102020204" pitchFamily="34" charset="0"/>
                <a:ea typeface="Tmon몬소리 Black" panose="02000A03000000000000" pitchFamily="2" charset="-127"/>
              </a:rPr>
              <a:t>Project Schedule</a:t>
            </a:r>
            <a:endParaRPr lang="ko-KR" altLang="en-US" sz="4400" b="1" dirty="0">
              <a:solidFill>
                <a:schemeClr val="bg1"/>
              </a:solidFill>
              <a:latin typeface="Arial Black" panose="020B0A04020102020204" pitchFamily="34" charset="0"/>
              <a:ea typeface="Tmon몬소리 Black" panose="02000A03000000000000" pitchFamily="2" charset="-127"/>
            </a:endParaRPr>
          </a:p>
        </p:txBody>
      </p: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0E79DC92-1E96-35FB-2BB1-F7F67F60351B}"/>
              </a:ext>
            </a:extLst>
          </p:cNvPr>
          <p:cNvGrpSpPr/>
          <p:nvPr/>
        </p:nvGrpSpPr>
        <p:grpSpPr>
          <a:xfrm>
            <a:off x="5750801" y="5775609"/>
            <a:ext cx="5573769" cy="190720"/>
            <a:chOff x="11096646" y="6504001"/>
            <a:chExt cx="2959482" cy="231429"/>
          </a:xfrm>
        </p:grpSpPr>
        <p:pic>
          <p:nvPicPr>
            <p:cNvPr id="12" name="Object 8">
              <a:extLst>
                <a:ext uri="{FF2B5EF4-FFF2-40B4-BE49-F238E27FC236}">
                  <a16:creationId xmlns:a16="http://schemas.microsoft.com/office/drawing/2014/main" id="{B3D3CE38-0B20-0764-43C9-C187DE7BB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96646" y="6504001"/>
              <a:ext cx="2959482" cy="231429"/>
            </a:xfrm>
            <a:prstGeom prst="rect">
              <a:avLst/>
            </a:prstGeom>
          </p:spPr>
        </p:pic>
      </p:grpSp>
      <p:grpSp>
        <p:nvGrpSpPr>
          <p:cNvPr id="14" name="그룹 1004">
            <a:extLst>
              <a:ext uri="{FF2B5EF4-FFF2-40B4-BE49-F238E27FC236}">
                <a16:creationId xmlns:a16="http://schemas.microsoft.com/office/drawing/2014/main" id="{BDCEC7B5-3932-603E-288D-D3CB9295A8A5}"/>
              </a:ext>
            </a:extLst>
          </p:cNvPr>
          <p:cNvGrpSpPr/>
          <p:nvPr/>
        </p:nvGrpSpPr>
        <p:grpSpPr>
          <a:xfrm>
            <a:off x="470287" y="4525647"/>
            <a:ext cx="5097473" cy="239063"/>
            <a:chOff x="7987302" y="5421841"/>
            <a:chExt cx="3150678" cy="231429"/>
          </a:xfrm>
        </p:grpSpPr>
        <p:pic>
          <p:nvPicPr>
            <p:cNvPr id="15" name="Object 11">
              <a:extLst>
                <a:ext uri="{FF2B5EF4-FFF2-40B4-BE49-F238E27FC236}">
                  <a16:creationId xmlns:a16="http://schemas.microsoft.com/office/drawing/2014/main" id="{9A4EBD27-8F97-690E-A64B-522C0513A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87302" y="5421841"/>
              <a:ext cx="3150678" cy="231429"/>
            </a:xfrm>
            <a:prstGeom prst="rect">
              <a:avLst/>
            </a:prstGeom>
          </p:spPr>
        </p:pic>
      </p:grpSp>
      <p:grpSp>
        <p:nvGrpSpPr>
          <p:cNvPr id="16" name="그룹 1005">
            <a:extLst>
              <a:ext uri="{FF2B5EF4-FFF2-40B4-BE49-F238E27FC236}">
                <a16:creationId xmlns:a16="http://schemas.microsoft.com/office/drawing/2014/main" id="{E8016B7A-4F34-BDD5-E190-D0ED5FA2F940}"/>
              </a:ext>
            </a:extLst>
          </p:cNvPr>
          <p:cNvGrpSpPr/>
          <p:nvPr/>
        </p:nvGrpSpPr>
        <p:grpSpPr>
          <a:xfrm>
            <a:off x="499366" y="2421974"/>
            <a:ext cx="5091881" cy="289831"/>
            <a:chOff x="6809524" y="3224655"/>
            <a:chExt cx="4287122" cy="231429"/>
          </a:xfrm>
        </p:grpSpPr>
        <p:pic>
          <p:nvPicPr>
            <p:cNvPr id="18" name="Object 14">
              <a:extLst>
                <a:ext uri="{FF2B5EF4-FFF2-40B4-BE49-F238E27FC236}">
                  <a16:creationId xmlns:a16="http://schemas.microsoft.com/office/drawing/2014/main" id="{6BA58B16-74F7-9B5B-CCE3-B8F38C554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grpSp>
        <p:nvGrpSpPr>
          <p:cNvPr id="20" name="그룹 1006">
            <a:extLst>
              <a:ext uri="{FF2B5EF4-FFF2-40B4-BE49-F238E27FC236}">
                <a16:creationId xmlns:a16="http://schemas.microsoft.com/office/drawing/2014/main" id="{561474C6-D066-46B0-7534-92C73F083648}"/>
              </a:ext>
            </a:extLst>
          </p:cNvPr>
          <p:cNvGrpSpPr/>
          <p:nvPr/>
        </p:nvGrpSpPr>
        <p:grpSpPr>
          <a:xfrm>
            <a:off x="5459761" y="3442644"/>
            <a:ext cx="5828592" cy="228249"/>
            <a:chOff x="11029980" y="4338838"/>
            <a:chExt cx="6055735" cy="231429"/>
          </a:xfrm>
        </p:grpSpPr>
        <p:pic>
          <p:nvPicPr>
            <p:cNvPr id="21" name="Object 17">
              <a:extLst>
                <a:ext uri="{FF2B5EF4-FFF2-40B4-BE49-F238E27FC236}">
                  <a16:creationId xmlns:a16="http://schemas.microsoft.com/office/drawing/2014/main" id="{939536DD-BC72-C7E1-F0FC-EA4D3337D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29980" y="4338838"/>
              <a:ext cx="6055735" cy="231429"/>
            </a:xfrm>
            <a:prstGeom prst="rect">
              <a:avLst/>
            </a:prstGeom>
          </p:spPr>
        </p:pic>
      </p:grpSp>
      <p:grpSp>
        <p:nvGrpSpPr>
          <p:cNvPr id="23" name="그룹 1011">
            <a:extLst>
              <a:ext uri="{FF2B5EF4-FFF2-40B4-BE49-F238E27FC236}">
                <a16:creationId xmlns:a16="http://schemas.microsoft.com/office/drawing/2014/main" id="{D5738F65-313A-C7B2-B49B-E8A37BEAC0E0}"/>
              </a:ext>
            </a:extLst>
          </p:cNvPr>
          <p:cNvGrpSpPr/>
          <p:nvPr/>
        </p:nvGrpSpPr>
        <p:grpSpPr>
          <a:xfrm>
            <a:off x="5459760" y="1648277"/>
            <a:ext cx="108000" cy="4859204"/>
            <a:chOff x="11029980" y="3004784"/>
            <a:chExt cx="108000" cy="6171429"/>
          </a:xfrm>
        </p:grpSpPr>
        <p:pic>
          <p:nvPicPr>
            <p:cNvPr id="24" name="Object 38">
              <a:extLst>
                <a:ext uri="{FF2B5EF4-FFF2-40B4-BE49-F238E27FC236}">
                  <a16:creationId xmlns:a16="http://schemas.microsoft.com/office/drawing/2014/main" id="{7AE33337-366E-2F13-4E14-7691BAA23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29980" y="3004784"/>
              <a:ext cx="108000" cy="6171429"/>
            </a:xfrm>
            <a:prstGeom prst="rect">
              <a:avLst/>
            </a:prstGeom>
          </p:spPr>
        </p:pic>
      </p:grpSp>
      <p:grpSp>
        <p:nvGrpSpPr>
          <p:cNvPr id="25" name="그룹 1012">
            <a:extLst>
              <a:ext uri="{FF2B5EF4-FFF2-40B4-BE49-F238E27FC236}">
                <a16:creationId xmlns:a16="http://schemas.microsoft.com/office/drawing/2014/main" id="{C506DF76-ED06-46AC-B69B-10F271B33075}"/>
              </a:ext>
            </a:extLst>
          </p:cNvPr>
          <p:cNvGrpSpPr/>
          <p:nvPr/>
        </p:nvGrpSpPr>
        <p:grpSpPr>
          <a:xfrm>
            <a:off x="5090141" y="1841333"/>
            <a:ext cx="897536" cy="897536"/>
            <a:chOff x="10628585" y="2925886"/>
            <a:chExt cx="897536" cy="897536"/>
          </a:xfrm>
        </p:grpSpPr>
        <p:pic>
          <p:nvPicPr>
            <p:cNvPr id="27" name="Object 41">
              <a:extLst>
                <a:ext uri="{FF2B5EF4-FFF2-40B4-BE49-F238E27FC236}">
                  <a16:creationId xmlns:a16="http://schemas.microsoft.com/office/drawing/2014/main" id="{7E3306D7-C0D5-71B3-330C-EF316757D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28585" y="2925886"/>
              <a:ext cx="897536" cy="897536"/>
            </a:xfrm>
            <a:prstGeom prst="rect">
              <a:avLst/>
            </a:prstGeom>
          </p:spPr>
        </p:pic>
      </p:grpSp>
      <p:grpSp>
        <p:nvGrpSpPr>
          <p:cNvPr id="28" name="그룹 1013">
            <a:extLst>
              <a:ext uri="{FF2B5EF4-FFF2-40B4-BE49-F238E27FC236}">
                <a16:creationId xmlns:a16="http://schemas.microsoft.com/office/drawing/2014/main" id="{A5D384AD-12BC-2E19-2451-D839D41FF348}"/>
              </a:ext>
            </a:extLst>
          </p:cNvPr>
          <p:cNvGrpSpPr/>
          <p:nvPr/>
        </p:nvGrpSpPr>
        <p:grpSpPr>
          <a:xfrm>
            <a:off x="5090141" y="2974424"/>
            <a:ext cx="897536" cy="897536"/>
            <a:chOff x="10647633" y="4015996"/>
            <a:chExt cx="897536" cy="897536"/>
          </a:xfrm>
        </p:grpSpPr>
        <p:pic>
          <p:nvPicPr>
            <p:cNvPr id="30" name="Object 44">
              <a:extLst>
                <a:ext uri="{FF2B5EF4-FFF2-40B4-BE49-F238E27FC236}">
                  <a16:creationId xmlns:a16="http://schemas.microsoft.com/office/drawing/2014/main" id="{553D7286-AAE2-5304-1E9B-8CD84B90D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47633" y="4015996"/>
              <a:ext cx="897536" cy="897536"/>
            </a:xfrm>
            <a:prstGeom prst="rect">
              <a:avLst/>
            </a:prstGeom>
          </p:spPr>
        </p:pic>
      </p:grpSp>
      <p:grpSp>
        <p:nvGrpSpPr>
          <p:cNvPr id="32" name="그룹 1014">
            <a:extLst>
              <a:ext uri="{FF2B5EF4-FFF2-40B4-BE49-F238E27FC236}">
                <a16:creationId xmlns:a16="http://schemas.microsoft.com/office/drawing/2014/main" id="{949CEAED-A094-F853-D4BE-EB4046076620}"/>
              </a:ext>
            </a:extLst>
          </p:cNvPr>
          <p:cNvGrpSpPr/>
          <p:nvPr/>
        </p:nvGrpSpPr>
        <p:grpSpPr>
          <a:xfrm>
            <a:off x="5090141" y="4118379"/>
            <a:ext cx="897536" cy="897536"/>
            <a:chOff x="10643116" y="5088787"/>
            <a:chExt cx="897536" cy="897536"/>
          </a:xfrm>
        </p:grpSpPr>
        <p:pic>
          <p:nvPicPr>
            <p:cNvPr id="34" name="Object 47">
              <a:extLst>
                <a:ext uri="{FF2B5EF4-FFF2-40B4-BE49-F238E27FC236}">
                  <a16:creationId xmlns:a16="http://schemas.microsoft.com/office/drawing/2014/main" id="{E23DC823-12CB-2C91-F025-9BAF9DD89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43116" y="5088787"/>
              <a:ext cx="897536" cy="897536"/>
            </a:xfrm>
            <a:prstGeom prst="rect">
              <a:avLst/>
            </a:prstGeom>
          </p:spPr>
        </p:pic>
      </p:grpSp>
      <p:grpSp>
        <p:nvGrpSpPr>
          <p:cNvPr id="35" name="그룹 1015">
            <a:extLst>
              <a:ext uri="{FF2B5EF4-FFF2-40B4-BE49-F238E27FC236}">
                <a16:creationId xmlns:a16="http://schemas.microsoft.com/office/drawing/2014/main" id="{43A2A6EF-84EE-491A-2D0D-305040D1EBCF}"/>
              </a:ext>
            </a:extLst>
          </p:cNvPr>
          <p:cNvGrpSpPr/>
          <p:nvPr/>
        </p:nvGrpSpPr>
        <p:grpSpPr>
          <a:xfrm>
            <a:off x="5090141" y="5290597"/>
            <a:ext cx="897536" cy="897536"/>
            <a:chOff x="10643116" y="6170948"/>
            <a:chExt cx="897536" cy="897536"/>
          </a:xfrm>
        </p:grpSpPr>
        <p:pic>
          <p:nvPicPr>
            <p:cNvPr id="36" name="Object 50">
              <a:extLst>
                <a:ext uri="{FF2B5EF4-FFF2-40B4-BE49-F238E27FC236}">
                  <a16:creationId xmlns:a16="http://schemas.microsoft.com/office/drawing/2014/main" id="{CBF55010-0542-CEAB-669E-27D0B45AC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43116" y="6170948"/>
              <a:ext cx="897536" cy="897536"/>
            </a:xfrm>
            <a:prstGeom prst="rect">
              <a:avLst/>
            </a:prstGeom>
          </p:spPr>
        </p:pic>
      </p:grpSp>
      <p:pic>
        <p:nvPicPr>
          <p:cNvPr id="47" name="Object 64">
            <a:extLst>
              <a:ext uri="{FF2B5EF4-FFF2-40B4-BE49-F238E27FC236}">
                <a16:creationId xmlns:a16="http://schemas.microsoft.com/office/drawing/2014/main" id="{AF4C472A-1A61-676D-709D-42DBCEA964FC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96000" y="3607806"/>
            <a:ext cx="5228571" cy="457143"/>
          </a:xfrm>
          <a:prstGeom prst="rect">
            <a:avLst/>
          </a:prstGeom>
        </p:spPr>
      </p:pic>
      <p:pic>
        <p:nvPicPr>
          <p:cNvPr id="48" name="Object 65">
            <a:extLst>
              <a:ext uri="{FF2B5EF4-FFF2-40B4-BE49-F238E27FC236}">
                <a16:creationId xmlns:a16="http://schemas.microsoft.com/office/drawing/2014/main" id="{13BBB71C-5BB0-CC8F-1B53-938700ABF8E1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90237" y="4718981"/>
            <a:ext cx="1961905" cy="44761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1B956E9-AF1D-1D99-CDE5-AEB4F91A1E93}"/>
              </a:ext>
            </a:extLst>
          </p:cNvPr>
          <p:cNvSpPr txBox="1"/>
          <p:nvPr/>
        </p:nvSpPr>
        <p:spPr>
          <a:xfrm>
            <a:off x="1169069" y="1605778"/>
            <a:ext cx="4422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04.14 ~ 05.02 </a:t>
            </a:r>
          </a:p>
          <a:p>
            <a:r>
              <a:rPr lang="en-US" altLang="ko-KR" b="1" dirty="0">
                <a:solidFill>
                  <a:srgbClr val="00C800"/>
                </a:solidFill>
              </a:rPr>
              <a:t>Database design &amp;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en-US" altLang="ko-KR" b="1" dirty="0" err="1">
                <a:solidFill>
                  <a:srgbClr val="00C800"/>
                </a:solidFill>
              </a:rPr>
              <a:t>BackEnd</a:t>
            </a:r>
            <a:r>
              <a:rPr lang="en-US" altLang="ko-KR" b="1" dirty="0">
                <a:solidFill>
                  <a:srgbClr val="00C800"/>
                </a:solidFill>
              </a:rPr>
              <a:t> using </a:t>
            </a:r>
            <a:r>
              <a:rPr lang="en-US" altLang="ko-KR" b="1" dirty="0" err="1">
                <a:solidFill>
                  <a:srgbClr val="00C800"/>
                </a:solidFill>
              </a:rPr>
              <a:t>SpringBoot</a:t>
            </a:r>
            <a:endParaRPr lang="ko-KR" altLang="en-US" b="1" dirty="0">
              <a:solidFill>
                <a:srgbClr val="00C8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0956F7E-C9C1-D569-CABE-B57641016077}"/>
              </a:ext>
            </a:extLst>
          </p:cNvPr>
          <p:cNvSpPr txBox="1"/>
          <p:nvPr/>
        </p:nvSpPr>
        <p:spPr>
          <a:xfrm>
            <a:off x="5938199" y="2816328"/>
            <a:ext cx="4854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05.03 ~ 05.16 </a:t>
            </a:r>
          </a:p>
          <a:p>
            <a:r>
              <a:rPr lang="en-US" altLang="ko-KR" b="1" dirty="0" err="1">
                <a:solidFill>
                  <a:srgbClr val="00C800"/>
                </a:solidFill>
              </a:rPr>
              <a:t>FrontEnd</a:t>
            </a:r>
            <a:r>
              <a:rPr lang="en-US" altLang="ko-KR" b="1" dirty="0">
                <a:solidFill>
                  <a:srgbClr val="00C800"/>
                </a:solidFill>
              </a:rPr>
              <a:t> using Vue.js &amp; Bootstrap-</a:t>
            </a:r>
            <a:r>
              <a:rPr lang="en-US" altLang="ko-KR" b="1" dirty="0" err="1">
                <a:solidFill>
                  <a:srgbClr val="00C800"/>
                </a:solidFill>
              </a:rPr>
              <a:t>vue</a:t>
            </a:r>
            <a:r>
              <a:rPr lang="en-US" altLang="ko-KR" b="1" dirty="0">
                <a:solidFill>
                  <a:srgbClr val="00C800"/>
                </a:solidFill>
              </a:rPr>
              <a:t> </a:t>
            </a:r>
            <a:endParaRPr lang="ko-KR" altLang="en-US" b="1" dirty="0">
              <a:solidFill>
                <a:srgbClr val="00C8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45B4874-FA6E-4818-F10F-6F59AD7FE864}"/>
              </a:ext>
            </a:extLst>
          </p:cNvPr>
          <p:cNvSpPr txBox="1"/>
          <p:nvPr/>
        </p:nvSpPr>
        <p:spPr>
          <a:xfrm>
            <a:off x="500961" y="3910143"/>
            <a:ext cx="493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05.17 ~ 05.25 </a:t>
            </a:r>
          </a:p>
          <a:p>
            <a:r>
              <a:rPr lang="en-US" altLang="ko-KR" b="1" dirty="0">
                <a:solidFill>
                  <a:srgbClr val="00C800"/>
                </a:solidFill>
              </a:rPr>
              <a:t>Final Project with Rest API &amp; </a:t>
            </a:r>
            <a:r>
              <a:rPr lang="en-US" altLang="ko-KR" b="1" dirty="0" err="1">
                <a:solidFill>
                  <a:srgbClr val="00C800"/>
                </a:solidFill>
              </a:rPr>
              <a:t>KaKaoMap</a:t>
            </a:r>
            <a:endParaRPr lang="ko-KR" altLang="en-US" b="1" dirty="0">
              <a:solidFill>
                <a:srgbClr val="00C80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BD875B8-F897-6FB1-740A-0814D3FE3DF5}"/>
              </a:ext>
            </a:extLst>
          </p:cNvPr>
          <p:cNvSpPr txBox="1"/>
          <p:nvPr/>
        </p:nvSpPr>
        <p:spPr>
          <a:xfrm>
            <a:off x="6095999" y="5436376"/>
            <a:ext cx="432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05.26 </a:t>
            </a:r>
            <a:r>
              <a:rPr lang="en-US" altLang="ko-KR" b="1" dirty="0">
                <a:solidFill>
                  <a:srgbClr val="00C800"/>
                </a:solidFill>
              </a:rPr>
              <a:t>Complete </a:t>
            </a:r>
            <a:endParaRPr lang="ko-KR" altLang="en-US" b="1" dirty="0">
              <a:solidFill>
                <a:srgbClr val="00C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746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F1BE2FF-0186-4624-97A8-9D2EE67F52B5}"/>
              </a:ext>
            </a:extLst>
          </p:cNvPr>
          <p:cNvCxnSpPr>
            <a:cxnSpLocks/>
          </p:cNvCxnSpPr>
          <p:nvPr/>
        </p:nvCxnSpPr>
        <p:spPr>
          <a:xfrm>
            <a:off x="824919" y="1513436"/>
            <a:ext cx="10463434" cy="0"/>
          </a:xfrm>
          <a:prstGeom prst="line">
            <a:avLst/>
          </a:prstGeom>
          <a:ln w="19050">
            <a:solidFill>
              <a:srgbClr val="00C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7545E46-77C5-4CD3-A82B-02DFA3C7B0FC}"/>
              </a:ext>
            </a:extLst>
          </p:cNvPr>
          <p:cNvSpPr txBox="1"/>
          <p:nvPr/>
        </p:nvSpPr>
        <p:spPr>
          <a:xfrm>
            <a:off x="824918" y="609155"/>
            <a:ext cx="65664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Arial Black" panose="020B0A04020102020204" pitchFamily="34" charset="0"/>
                <a:ea typeface="Tmon몬소리 Black" panose="02000A03000000000000" pitchFamily="2" charset="-127"/>
              </a:rPr>
              <a:t>Review</a:t>
            </a:r>
            <a:endParaRPr lang="ko-KR" altLang="en-US" sz="4400" b="1" dirty="0">
              <a:solidFill>
                <a:schemeClr val="bg1"/>
              </a:solidFill>
              <a:latin typeface="Arial Black" panose="020B0A04020102020204" pitchFamily="34" charset="0"/>
              <a:ea typeface="Tmon몬소리 Black" panose="02000A03000000000000" pitchFamily="2" charset="-127"/>
            </a:endParaRPr>
          </a:p>
        </p:txBody>
      </p:sp>
      <p:pic>
        <p:nvPicPr>
          <p:cNvPr id="5122" name="Picture 2" descr="춘식이 : 네이버 블로그">
            <a:extLst>
              <a:ext uri="{FF2B5EF4-FFF2-40B4-BE49-F238E27FC236}">
                <a16:creationId xmlns:a16="http://schemas.microsoft.com/office/drawing/2014/main" id="{DEDC30D9-9615-96E4-D87C-B8A52CCBD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" y="134829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7D9826-DC03-8BB6-14D9-5535C4FEA68A}"/>
              </a:ext>
            </a:extLst>
          </p:cNvPr>
          <p:cNvSpPr txBox="1"/>
          <p:nvPr/>
        </p:nvSpPr>
        <p:spPr>
          <a:xfrm>
            <a:off x="1159578" y="3068182"/>
            <a:ext cx="1141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박지원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6B427A-C29C-3A0D-7138-83478D7B13A7}"/>
              </a:ext>
            </a:extLst>
          </p:cNvPr>
          <p:cNvSpPr txBox="1"/>
          <p:nvPr/>
        </p:nvSpPr>
        <p:spPr>
          <a:xfrm>
            <a:off x="2621280" y="1944560"/>
            <a:ext cx="7932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꼼꼼한 설계를 바탕으로 구현을 진행하자</a:t>
            </a:r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..!</a:t>
            </a:r>
          </a:p>
          <a:p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 구현에만 만족하지 말고 </a:t>
            </a:r>
            <a:r>
              <a:rPr lang="ko-KR" altLang="en-US" sz="2400" b="1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리팩토링</a:t>
            </a:r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클린코딩이</a:t>
            </a:r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가능한 개발자로 성장하자</a:t>
            </a:r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0533BB-3B85-6503-EC49-113525F2C1CF}"/>
              </a:ext>
            </a:extLst>
          </p:cNvPr>
          <p:cNvSpPr txBox="1"/>
          <p:nvPr/>
        </p:nvSpPr>
        <p:spPr>
          <a:xfrm>
            <a:off x="2561733" y="3995766"/>
            <a:ext cx="799196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다른 사람이 한 프로젝트를 보면 파일도 너무 많고 코드도 길어서 내가 저걸 어떻게 해석하지</a:t>
            </a:r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 </a:t>
            </a:r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하고 겁을 먹었었는데</a:t>
            </a:r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</a:p>
          <a:p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프로젝트를 하며 그 이상의 코드를 작성하면서 코드 분석에 대한 자신감이 생겼다</a:t>
            </a:r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2A563C-423D-224D-C38A-B9C68DF71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10" y="3774904"/>
            <a:ext cx="1664579" cy="16645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9BC674-8F6B-AFDD-FA60-C1D5E75DD210}"/>
              </a:ext>
            </a:extLst>
          </p:cNvPr>
          <p:cNvSpPr txBox="1"/>
          <p:nvPr/>
        </p:nvSpPr>
        <p:spPr>
          <a:xfrm>
            <a:off x="1075089" y="5509705"/>
            <a:ext cx="1141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김재헌</a:t>
            </a:r>
          </a:p>
        </p:txBody>
      </p:sp>
    </p:spTree>
    <p:extLst>
      <p:ext uri="{BB962C8B-B14F-4D97-AF65-F5344CB8AC3E}">
        <p14:creationId xmlns:p14="http://schemas.microsoft.com/office/powerpoint/2010/main" val="3783569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</TotalTime>
  <Words>383</Words>
  <Application>Microsoft Office PowerPoint</Application>
  <PresentationFormat>와이드스크린</PresentationFormat>
  <Paragraphs>63</Paragraphs>
  <Slides>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5" baseType="lpstr">
      <vt:lpstr>-apple-system</vt:lpstr>
      <vt:lpstr>HY견고딕</vt:lpstr>
      <vt:lpstr>Tmon몬소리 Black</vt:lpstr>
      <vt:lpstr>나눔고딕 ExtraBold</vt:lpstr>
      <vt:lpstr>맑은 고딕</vt:lpstr>
      <vt:lpstr>Arial</vt:lpstr>
      <vt:lpstr>Arial Black</vt:lpstr>
      <vt:lpstr>Office 테마</vt:lpstr>
      <vt:lpstr>Trip Record </vt:lpstr>
      <vt:lpstr>PowerPoint 프레젠테이션</vt:lpstr>
      <vt:lpstr>PowerPoint 프레젠테이션</vt:lpstr>
      <vt:lpstr>PowerPoint 프레젠테이션</vt:lpstr>
      <vt:lpstr>Development Environment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김재헌</dc:creator>
  <cp:lastModifiedBy>SSAFY</cp:lastModifiedBy>
  <cp:revision>32</cp:revision>
  <dcterms:created xsi:type="dcterms:W3CDTF">2022-03-23T14:30:05Z</dcterms:created>
  <dcterms:modified xsi:type="dcterms:W3CDTF">2023-05-26T00:33:50Z</dcterms:modified>
</cp:coreProperties>
</file>